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992" autoAdjust="0"/>
    <p:restoredTop sz="96429" autoAdjust="0"/>
  </p:normalViewPr>
  <p:slideViewPr>
    <p:cSldViewPr snapToGrid="0">
      <p:cViewPr varScale="1">
        <p:scale>
          <a:sx n="85" d="100"/>
          <a:sy n="85" d="100"/>
        </p:scale>
        <p:origin x="-9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45457-8A8D-429F-AFB8-EAB4E07EA2B5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0329F-95A1-4D76-9F20-9C9C9AC7D5E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953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772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1931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6191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194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8704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0988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3026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1439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2673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7448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218-1BD9-44B7-AD25-60C2204205A7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4617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474525" y="1081668"/>
            <a:ext cx="497809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Проект</a:t>
            </a:r>
            <a:b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ПРОГРАММЫ 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РАЗВИТИЯ</a:t>
            </a:r>
            <a:b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МУНИЦИПАЛЬНОГО БЮДЖЕТНОГО</a:t>
            </a:r>
            <a:b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ОБЩЕОБРАЗОВАТЕЛЬНОГО УЧРЕЖДЕНИЯ «ГИМНАЗИЯ №24»</a:t>
            </a:r>
            <a:b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на 2016-2018 годы</a:t>
            </a:r>
            <a:endParaRPr lang="ru-RU" sz="2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" y="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Ожидаемые конечные результаты реализации Программы развития МБОУ «Гимназия №24» </a:t>
            </a:r>
            <a:br>
              <a:rPr lang="ru-RU" sz="3200" b="1" dirty="0" smtClean="0">
                <a:solidFill>
                  <a:schemeClr val="bg1"/>
                </a:solidFill>
              </a:rPr>
            </a:b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419" y="1215482"/>
            <a:ext cx="874255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ru-RU" sz="2200" dirty="0" smtClean="0"/>
              <a:t>Внедрены современные технологии выявления талантливых обучающихся;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200" dirty="0" smtClean="0"/>
              <a:t>Расширен перечень дополнительных услуг, предоставляемых обучающимся МБОУ «Гимназия №24»;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200" dirty="0" smtClean="0"/>
              <a:t>Сформирован банк лучших дополнительных общеобразовательных программ, в том числе для детей с особыми потребностями (одаренные дети, дети-сироты и дети, оставшиеся без попечения родителей, дети-инвалиды, дети, находящиеся в трудной жизненной ситуации);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200" dirty="0" smtClean="0"/>
              <a:t>Разработаны правовые и финансовые механизмы реализации инновационных моделей в МБОУ «Гимназия №24»;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200" dirty="0" smtClean="0"/>
              <a:t>Созданы методические условия по распространению конкретных образовательных технологий для реализации Федерального государственного образовательного стандарта;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200" dirty="0" smtClean="0"/>
              <a:t>Реализована комплексная программа повышения профессионального уровня педагогических работников МБОУ «Гимназия №24».</a:t>
            </a:r>
            <a:endParaRPr lang="ru-RU" sz="2200" dirty="0"/>
          </a:p>
        </p:txBody>
      </p:sp>
    </p:spTree>
    <p:extLst>
      <p:ext uri="{BB962C8B-B14F-4D97-AF65-F5344CB8AC3E}">
        <p14:creationId xmlns="" xmlns:p14="http://schemas.microsoft.com/office/powerpoint/2010/main" val="2853434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90654" y="1393902"/>
            <a:ext cx="8229600" cy="4989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2800" b="1" dirty="0" smtClean="0">
                <a:ea typeface="Times New Roman"/>
              </a:rPr>
              <a:t>Заказчик Программы </a:t>
            </a:r>
            <a:r>
              <a:rPr lang="ru-RU" sz="2800" dirty="0" smtClean="0">
                <a:ea typeface="Times New Roman"/>
              </a:rPr>
              <a:t>- Администрация МБОУ «Гимназия № 24».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2800" b="1" dirty="0" smtClean="0">
                <a:ea typeface="Times New Roman"/>
              </a:rPr>
              <a:t>Основной разработчик Программы </a:t>
            </a:r>
            <a:r>
              <a:rPr lang="ru-RU" sz="2800" dirty="0" smtClean="0">
                <a:ea typeface="Times New Roman"/>
              </a:rPr>
              <a:t>- Отдел управления развитием МБОУ «Гимназия № 24».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2800" b="1" dirty="0" smtClean="0">
                <a:ea typeface="Times New Roman"/>
              </a:rPr>
              <a:t>Координатор программы </a:t>
            </a:r>
            <a:r>
              <a:rPr lang="ru-RU" sz="2800" dirty="0" smtClean="0">
                <a:ea typeface="Times New Roman"/>
              </a:rPr>
              <a:t>- научно – методический совет МБОУ «Гимназия № 24», заместитель директора по научной работе.</a:t>
            </a:r>
          </a:p>
          <a:p>
            <a:pPr marL="342900" indent="-342900">
              <a:lnSpc>
                <a:spcPct val="150000"/>
              </a:lnSpc>
            </a:pPr>
            <a:endParaRPr lang="ru-RU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25868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32147" y="0"/>
            <a:ext cx="802083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Цель Программы развития</a:t>
            </a:r>
            <a:br>
              <a:rPr lang="ru-RU" sz="3200" b="1" dirty="0" smtClean="0">
                <a:solidFill>
                  <a:schemeClr val="bg1"/>
                </a:solidFill>
              </a:rPr>
            </a:br>
            <a:r>
              <a:rPr lang="ru-RU" sz="3200" b="1" dirty="0" smtClean="0">
                <a:solidFill>
                  <a:schemeClr val="bg1"/>
                </a:solidFill>
              </a:rPr>
              <a:t> МБОУ «Гимназия №24»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0224" y="1393902"/>
            <a:ext cx="783930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Цель Программы - создание условий для эффективного развития МБОУ «Гимназия №24», направленного на обеспечение доступности качественного образования, отвечающего требованиям современного инновационного социально ориентированного развития Российской Федерации, в условиях модернизации образования с учетом сохранения традиций и уникальности как  образовательного учреждения повышенного уровня.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2853434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32147" y="0"/>
            <a:ext cx="802083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Задачи Программы развития</a:t>
            </a:r>
            <a:br>
              <a:rPr lang="ru-RU" sz="3200" b="1" dirty="0" smtClean="0">
                <a:solidFill>
                  <a:schemeClr val="bg1"/>
                </a:solidFill>
              </a:rPr>
            </a:br>
            <a:r>
              <a:rPr lang="ru-RU" sz="3200" b="1" dirty="0" smtClean="0">
                <a:solidFill>
                  <a:schemeClr val="bg1"/>
                </a:solidFill>
              </a:rPr>
              <a:t> МБОУ «Гимназия №24»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7990" y="1193179"/>
            <a:ext cx="849722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ru-RU" sz="2000" dirty="0" smtClean="0"/>
              <a:t>Организация предоставления и повышение качества общего образования по основным общеобразовательным программам в МБОУ «Гимназия №24».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000" dirty="0" smtClean="0"/>
              <a:t>Развитие современных механизмов и технологий общего образования в МБОУ «Гимназия №24».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000" dirty="0" smtClean="0"/>
              <a:t>Совершенствование профессиональной компетентности педагогов.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000" dirty="0" smtClean="0"/>
              <a:t>Создание в МБОУ «Гимназия №24» системы внедрения инженерных и информационных технологий.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2000" dirty="0" smtClean="0"/>
              <a:t>Реализация мер по развитию научно-образовательной и творческой среды в МБОУ «Гимназия №24», развитие эффективной системы дополнительного образования детей в МБОУ «Гимназия №24».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000" dirty="0" smtClean="0"/>
              <a:t>Развитие </a:t>
            </a:r>
            <a:r>
              <a:rPr lang="ru-RU" sz="2000" dirty="0" err="1" smtClean="0"/>
              <a:t>здоровьесберегающего</a:t>
            </a:r>
            <a:r>
              <a:rPr lang="ru-RU" sz="2000" dirty="0" smtClean="0"/>
              <a:t> и безопасного пространства МБОУ «Гимназия №24».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dirty="0" smtClean="0"/>
              <a:t>Развитие эффективного взаимодействия МБОУ «Гимназия №24» с родителями (законными представителями) обучающихся и общественностью.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2853434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32147" y="0"/>
            <a:ext cx="802083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Этапы реализации Программы развития</a:t>
            </a:r>
            <a:br>
              <a:rPr lang="ru-RU" sz="3200" b="1" dirty="0" smtClean="0">
                <a:solidFill>
                  <a:schemeClr val="bg1"/>
                </a:solidFill>
              </a:rPr>
            </a:br>
            <a:r>
              <a:rPr lang="ru-RU" sz="3200" b="1" dirty="0" smtClean="0">
                <a:solidFill>
                  <a:schemeClr val="bg1"/>
                </a:solidFill>
              </a:rPr>
              <a:t> МБОУ «Гимназия №24»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7990" y="1193179"/>
            <a:ext cx="8497229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Первый этап – январь – август 2016 года – подготовительный. В результате реализации данного этапа будут созданы условия для обновления системы образования в МБОУ «Гимназия №24»:</a:t>
            </a:r>
          </a:p>
          <a:p>
            <a:pPr marL="0" lvl="3" algn="just">
              <a:buFont typeface="Arial" pitchFamily="34" charset="0"/>
              <a:buChar char="•"/>
            </a:pPr>
            <a:r>
              <a:rPr lang="ru-RU" sz="2400" dirty="0" smtClean="0"/>
              <a:t>Обновление содержания и технологий образования на основе новых федеральных образовательных стандартов;</a:t>
            </a:r>
          </a:p>
          <a:p>
            <a:pPr marL="0" lvl="3" algn="just">
              <a:buFont typeface="Arial" pitchFamily="34" charset="0"/>
              <a:buChar char="•"/>
            </a:pPr>
            <a:r>
              <a:rPr lang="ru-RU" sz="2400" dirty="0" smtClean="0"/>
              <a:t>Развитие материально-технической и информационно-технологической базы МБОУ «Гимназия №24»;</a:t>
            </a:r>
          </a:p>
          <a:p>
            <a:pPr marL="0" lvl="3" algn="just">
              <a:buFont typeface="Arial" pitchFamily="34" charset="0"/>
              <a:buChar char="•"/>
            </a:pPr>
            <a:r>
              <a:rPr lang="ru-RU" sz="2400" dirty="0" smtClean="0"/>
              <a:t>Развитие системы непрерывного образования педагогов МБОУ «Гимназия №24»;</a:t>
            </a:r>
          </a:p>
          <a:p>
            <a:pPr marL="0" lvl="3" algn="just">
              <a:buFont typeface="Arial" pitchFamily="34" charset="0"/>
              <a:buChar char="•"/>
            </a:pPr>
            <a:r>
              <a:rPr lang="ru-RU" sz="2400" dirty="0" smtClean="0"/>
              <a:t>Разработка и начало реализации </a:t>
            </a:r>
            <a:r>
              <a:rPr lang="ru-RU" sz="2400" dirty="0" err="1" smtClean="0"/>
              <a:t>внутригимназических</a:t>
            </a:r>
            <a:r>
              <a:rPr lang="ru-RU" sz="2400" dirty="0" smtClean="0"/>
              <a:t> целевых проектов и программ по приоритетным направлениям развития.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2853434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32147" y="0"/>
            <a:ext cx="802083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Этапы реализации Программы развития</a:t>
            </a:r>
            <a:br>
              <a:rPr lang="ru-RU" sz="3200" b="1" dirty="0" smtClean="0">
                <a:solidFill>
                  <a:schemeClr val="bg1"/>
                </a:solidFill>
              </a:rPr>
            </a:br>
            <a:r>
              <a:rPr lang="ru-RU" sz="3200" b="1" dirty="0" smtClean="0">
                <a:solidFill>
                  <a:schemeClr val="bg1"/>
                </a:solidFill>
              </a:rPr>
              <a:t> МБОУ «Гимназия №24»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7990" y="1193179"/>
            <a:ext cx="849722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Второй этап – сентябрь – май 2018 года – основной. В результате выполнения второго этапа будет обеспечено: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/>
              <a:t>Распространение и практическое внедрение новых содержания и технологий общего и дополнительного образования;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/>
              <a:t>Реализация эффективных механизмов вовлечения обучающихся в социальную практику;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/>
              <a:t>Эффективное управление системой образования в ее новых качественных параметрах, достигнутых в ходе реализации мероприятий Программы;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/>
              <a:t>Совершенствование </a:t>
            </a:r>
            <a:r>
              <a:rPr lang="ru-RU" sz="2000" dirty="0" err="1" smtClean="0"/>
              <a:t>здоровьесберегающей</a:t>
            </a:r>
            <a:r>
              <a:rPr lang="ru-RU" sz="2000" dirty="0" smtClean="0"/>
              <a:t> и безопасной среды МБОУ «Гимназия №24»;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/>
              <a:t>Внедрение инновационных технологий и образовательных программ основного и дополнительного образования в образовательную деятельность;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/>
              <a:t>Текущая диагностика и анализ результатов реализации Программы;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/>
              <a:t>Закрепление механизмов поступательного развития МБОУ «Гимназия №24».</a:t>
            </a:r>
          </a:p>
        </p:txBody>
      </p:sp>
    </p:spTree>
    <p:extLst>
      <p:ext uri="{BB962C8B-B14F-4D97-AF65-F5344CB8AC3E}">
        <p14:creationId xmlns="" xmlns:p14="http://schemas.microsoft.com/office/powerpoint/2010/main" val="2853434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89571" y="0"/>
            <a:ext cx="877600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Этапы реализации Программы развития</a:t>
            </a:r>
            <a:br>
              <a:rPr lang="ru-RU" sz="3200" b="1" dirty="0" smtClean="0">
                <a:solidFill>
                  <a:schemeClr val="bg1"/>
                </a:solidFill>
              </a:rPr>
            </a:br>
            <a:r>
              <a:rPr lang="ru-RU" sz="3200" b="1" dirty="0" smtClean="0">
                <a:solidFill>
                  <a:schemeClr val="bg1"/>
                </a:solidFill>
              </a:rPr>
              <a:t> МБОУ «Гимназия №24»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7990" y="1683833"/>
            <a:ext cx="849722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Третий этап – сентябрь – декабрь 2018 года – завершающий. В результате выполнения третьего этапа будет осуществлен анализ, систематизация и обобщение достигнутых результатов развития МБОУ «Гимназия №24», формирование концептуально-организационной основы для разработки Программы развития МБОУ «Гимназия №24» на 2019-2021гг.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2853434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" y="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Ожидаемые конечные результаты реализации Программы развития МБОУ «Гимназия №24» </a:t>
            </a:r>
            <a:br>
              <a:rPr lang="ru-RU" sz="3200" b="1" dirty="0" smtClean="0">
                <a:solidFill>
                  <a:schemeClr val="bg1"/>
                </a:solidFill>
              </a:rPr>
            </a:b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4536" y="1293540"/>
            <a:ext cx="849722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ru-RU" sz="2400" dirty="0" smtClean="0"/>
              <a:t>Внедрен Федеральный образовательный стандарт основного общего образования;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400" dirty="0" smtClean="0"/>
              <a:t>Обеспечено высокое качество образования в МБОУ «Гимназия №24» в соответствии с Федеральными государственными образовательными стандартами;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400" dirty="0" smtClean="0"/>
              <a:t>Обеспечено функционирование системы мониторинга оценки образовательных результатов;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400" dirty="0" smtClean="0"/>
              <a:t>Создана база данных, обеспечивающая хранение данных об образовательных достижениях работников и обучающихся 1-9 классов МБОУ «Гимназия №24» (</a:t>
            </a:r>
            <a:r>
              <a:rPr lang="ru-RU" sz="2400" dirty="0" err="1" smtClean="0"/>
              <a:t>портфолио</a:t>
            </a:r>
            <a:r>
              <a:rPr lang="ru-RU" sz="2400" dirty="0" smtClean="0"/>
              <a:t> в АИС «Электронная школа»);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400" dirty="0" smtClean="0"/>
              <a:t>Сформированы инструменты и ресурсы поддержки конкретных инноваций по реализации Федеральных государственных образовательных стандартов;</a:t>
            </a:r>
          </a:p>
        </p:txBody>
      </p:sp>
    </p:spTree>
    <p:extLst>
      <p:ext uri="{BB962C8B-B14F-4D97-AF65-F5344CB8AC3E}">
        <p14:creationId xmlns="" xmlns:p14="http://schemas.microsoft.com/office/powerpoint/2010/main" val="2853434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" y="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Ожидаемые конечные результаты реализации Программы развития МБОУ «Гимназия №24» </a:t>
            </a:r>
            <a:br>
              <a:rPr lang="ru-RU" sz="3200" b="1" dirty="0" smtClean="0">
                <a:solidFill>
                  <a:schemeClr val="bg1"/>
                </a:solidFill>
              </a:rPr>
            </a:b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4536" y="1293540"/>
            <a:ext cx="849722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ru-RU" sz="2400" dirty="0" smtClean="0"/>
              <a:t>Разработаны и реализованы программы развития компетенций обучающихся в принятии решений, затрагивающих их интересы, в работе в органах самоуправления и коллегиального управления МБОУ «Гимназия №24»и внедрены на постоянной основе в организации летнего и каникулярного отдыха и оздоровления детей;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400" dirty="0" smtClean="0"/>
              <a:t>Внедрены современные модели выявления, психолого-педагогического сопровождения талантливых детей;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400" dirty="0" smtClean="0"/>
              <a:t>Создана единая система интеллектуальных и творческих состязаний, способствующая выявлению и сопровождению одаренных обучающихся;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400" dirty="0" smtClean="0"/>
              <a:t>Обновлены и созданы новые методики работы с одаренными детьми;</a:t>
            </a:r>
          </a:p>
        </p:txBody>
      </p:sp>
    </p:spTree>
    <p:extLst>
      <p:ext uri="{BB962C8B-B14F-4D97-AF65-F5344CB8AC3E}">
        <p14:creationId xmlns="" xmlns:p14="http://schemas.microsoft.com/office/powerpoint/2010/main" val="28534347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</TotalTime>
  <Words>738</Words>
  <Application>Microsoft Office PowerPoint</Application>
  <PresentationFormat>Экран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Горяйнов</dc:creator>
  <cp:lastModifiedBy>юзер</cp:lastModifiedBy>
  <cp:revision>21</cp:revision>
  <dcterms:created xsi:type="dcterms:W3CDTF">2013-11-19T05:52:05Z</dcterms:created>
  <dcterms:modified xsi:type="dcterms:W3CDTF">2015-11-19T15:13:08Z</dcterms:modified>
</cp:coreProperties>
</file>